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301" r:id="rId3"/>
    <p:sldId id="259" r:id="rId4"/>
    <p:sldId id="278" r:id="rId5"/>
    <p:sldId id="263" r:id="rId6"/>
    <p:sldId id="268" r:id="rId7"/>
    <p:sldId id="269" r:id="rId8"/>
    <p:sldId id="267" r:id="rId9"/>
    <p:sldId id="273" r:id="rId10"/>
    <p:sldId id="274" r:id="rId11"/>
    <p:sldId id="275" r:id="rId12"/>
    <p:sldId id="276" r:id="rId13"/>
    <p:sldId id="302" r:id="rId14"/>
    <p:sldId id="279" r:id="rId15"/>
    <p:sldId id="282" r:id="rId16"/>
    <p:sldId id="285" r:id="rId17"/>
    <p:sldId id="280" r:id="rId18"/>
    <p:sldId id="286" r:id="rId19"/>
    <p:sldId id="283" r:id="rId20"/>
    <p:sldId id="281" r:id="rId21"/>
    <p:sldId id="292" r:id="rId22"/>
    <p:sldId id="293" r:id="rId23"/>
    <p:sldId id="290" r:id="rId24"/>
    <p:sldId id="294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36"/>
    <p:restoredTop sz="70748"/>
  </p:normalViewPr>
  <p:slideViewPr>
    <p:cSldViewPr snapToGrid="0">
      <p:cViewPr varScale="1">
        <p:scale>
          <a:sx n="88" d="100"/>
          <a:sy n="88" d="100"/>
        </p:scale>
        <p:origin x="2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FF8E9-7C69-4744-8A18-37B30342F8A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097A0-37D2-654A-874F-99FA23BC1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20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9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96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73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05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16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8CB3-434A-4695-D56D-AB54BDB23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19BEF2-7E1A-1F90-9A36-EBA0BA3C4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AB43D-0BBF-A728-4F22-896818FF9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D4B5D-B024-5C9F-5E6C-0914C3309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84B20-FC30-04BE-77E7-069F0D78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50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4047-33EA-24C8-FAFB-ADA15E97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AE540-B076-32CD-E746-17B404EF5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D7FFF-DDFD-9FF7-FC38-5719E418F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CFFFD-038C-922E-FF31-3867CAE7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73824-0B01-9DD2-3539-31B88A4C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B90E7-279B-01BC-5057-AC7BD019D3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9DA9AF-0B28-0741-F08B-0EF9EC701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823C3-793E-958C-9B5B-BD0D87968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1E347-6807-F6CD-1430-2B7FF237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D0F07-27EC-EC53-D42F-3992B9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01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B324-4C72-8B40-9822-B2B0D539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E0BD0-B879-5035-2928-3120EB22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2683B-F0E1-2463-C12F-CE27606A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52E70-C95D-7C18-1BC5-43C38A64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9E0D6-BCBE-3E19-C539-9F4A0B03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51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E26A-1255-603A-DBA6-7D41B7C3D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1F542-92BE-03A0-16F5-78627C84E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975DD-F41F-572D-F83B-36C36727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33910-EEC8-D109-D21A-EDC93036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B404E-3260-F729-3F47-92726605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EFE8-5A66-9CF9-EE61-DAD66145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A8D32-0BF4-1956-6E05-A199F5A68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58CD6-0585-EC8E-854F-902F48D1A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2D5C3-9801-F56E-2215-586305A1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07EFA-75D5-E973-D454-FCD7C3F6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BC7BB-BC33-2453-B055-16E4139F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7755-69CE-483D-FF57-9D5F376E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3B562-A0B4-C4FC-C67B-F2BE2B9D0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53CD7-F9E0-DE24-6FFB-C8E3BFB88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6AE25-F424-C356-1140-676B817D3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13FC51-67E3-76B9-276C-3AFA0D4BD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A5E11-2748-60EC-8DDD-C7E29E18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5CB587-2406-FDBC-B131-A6180D805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6AD3C1-EFA4-5CFF-0FC3-94AC71535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90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04217-5C9D-6A2D-A043-E5F0DD9E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A82E4-2A83-DA58-2FD5-A71584093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EE3C0-7F6A-FFB1-818D-A390D8903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8015E-F2DB-E988-908D-CCA3C489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63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B601B-F1FC-EE80-1FAF-C3E36678C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3FD253-4D8D-BF5C-B1F4-E8E9498D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01D10-8F12-9974-DB5A-76BC27A2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0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8962-F78C-4B7E-0F41-AA0711BF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63DF8-9AA2-EE19-85A0-B6992BB1A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E48DB-EBFE-BFB9-92D8-2D5010219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CFD49-F4D7-8C0B-B0D2-1BD32FDE5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743E5-011B-84E5-E343-45FB8602C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D663A-3B89-D303-69B3-F6463E6E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7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A508-6AB4-A6BD-33DB-1A16A7930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FBC517-63E3-87C7-5422-DD16C2B4F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69140-FCE9-82BE-4B6D-255FC106C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169CE-3B1C-9C08-AAA1-EF212056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4F45A-98A1-295F-4073-6AEEF3DE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C006A-6360-60A9-BB05-137456F0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3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1241E-38E6-4D61-8FC2-B7C05949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B2AC8-AA15-834B-5F6D-55D72CA0E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223A6-80F1-6C40-0752-8144A1B8D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1E51A-7727-1C4F-BD48-97FCA8598EA5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9AC6B-AFEF-B063-3A53-0E8015940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316D7-CC75-4D24-82EA-B8F615F23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3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w2caKlCyfaY&amp;ab_channel=%EB%B9%94%EC%9B%8D%EC%8A%A4BeamWorks" TargetMode="External"/><Relationship Id="rId4" Type="http://schemas.openxmlformats.org/officeDocument/2006/relationships/hyperlink" Target="https://youtu.be/Gigd1rkZTSE?si=D4ZqJV3w4o-zihQa&amp;t=455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zilDIhWhrE&amp;ab_channel=AssociationforComputingMachinery%28ACM%29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MTH 480 – Deep Learning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08333-6DFC-A080-63ED-2BF23B243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/>
              <a:t>Dr. Jeff Baggett</a:t>
            </a:r>
            <a:endParaRPr lang="en-US" dirty="0">
              <a:solidFill>
                <a:srgbClr val="212529"/>
              </a:solidFill>
              <a:latin typeface="-apple-system"/>
            </a:endParaRP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1. Introduction</a:t>
            </a:r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  <p:pic>
        <p:nvPicPr>
          <p:cNvPr id="1026" name="Picture 2" descr="How to silence your phone – Don't be an annoyance! | | Resource Centre by  Reliance Digital">
            <a:extLst>
              <a:ext uri="{FF2B5EF4-FFF2-40B4-BE49-F238E27FC236}">
                <a16:creationId xmlns:a16="http://schemas.microsoft.com/office/drawing/2014/main" id="{F08C61C2-4357-0DD0-BE11-0832EA1F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999056"/>
            <a:ext cx="4156561" cy="177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of a university&#10;&#10;Description automatically generated">
            <a:extLst>
              <a:ext uri="{FF2B5EF4-FFF2-40B4-BE49-F238E27FC236}">
                <a16:creationId xmlns:a16="http://schemas.microsoft.com/office/drawing/2014/main" id="{18D8581D-CD8D-8E1B-626B-3690B873C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14" y="150585"/>
            <a:ext cx="1710872" cy="1710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161665-7C62-16AA-EE43-9F7B11F476EB}"/>
              </a:ext>
            </a:extLst>
          </p:cNvPr>
          <p:cNvSpPr txBox="1"/>
          <p:nvPr/>
        </p:nvSpPr>
        <p:spPr>
          <a:xfrm>
            <a:off x="5065486" y="4922836"/>
            <a:ext cx="638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slides are adapted from “Understanding Deep Learning” by Simon J.D. Prince.  The original slides and other materials may be found here:  https://</a:t>
            </a:r>
            <a:r>
              <a:rPr lang="en-US" dirty="0" err="1"/>
              <a:t>udlbook.github.io</a:t>
            </a:r>
            <a:r>
              <a:rPr lang="en-US" dirty="0"/>
              <a:t>/</a:t>
            </a:r>
            <a:r>
              <a:rPr lang="en-US" dirty="0" err="1"/>
              <a:t>udlbook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09D0AA4-C38E-9ACC-50D5-1C96A4C46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49047-33E6-8801-3C23-5F8DCF59CC05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Binary classification problem (two discrete classes)</a:t>
            </a:r>
          </a:p>
          <a:p>
            <a:r>
              <a:rPr lang="en-US" dirty="0"/>
              <a:t>Transformer network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8A7EAC-91B3-3627-DE6F-810416C12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54596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949B07A7-1CE9-4940-08E7-A3A46C427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382F4-E3AE-6AC9-CAF8-78B29B26B884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Multiclass classification problem (discrete classes, &gt;2 possible values)</a:t>
            </a:r>
          </a:p>
          <a:p>
            <a:r>
              <a:rPr lang="en-US" dirty="0"/>
              <a:t>Convolutional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3731F4-9539-91CB-612F-FD04B6BA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Music genre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73121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60B05B16-998D-5DF3-5B64-9B83A722D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2B718A-BF55-0797-B21D-A1B2A7E61BB3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Multiclass classification problem (discrete classes, &gt;2 possible classes)</a:t>
            </a:r>
          </a:p>
          <a:p>
            <a:r>
              <a:rPr lang="en-US" dirty="0"/>
              <a:t>Convolutional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F1002C-9B0E-0690-CE22-0849F991A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89961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123FC-F449-CEC9-B3F1-F1D06A37C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My research interests: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2E985-EDCA-3440-2203-ACD8E3F93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Diagnosing breast cancer in ultrasound images</a:t>
            </a:r>
          </a:p>
        </p:txBody>
      </p:sp>
      <p:pic>
        <p:nvPicPr>
          <p:cNvPr id="5" name="Picture 4" descr="A close-up of a ultrasound&#10;&#10;Description automatically generated">
            <a:extLst>
              <a:ext uri="{FF2B5EF4-FFF2-40B4-BE49-F238E27FC236}">
                <a16:creationId xmlns:a16="http://schemas.microsoft.com/office/drawing/2014/main" id="{C46F7341-C761-3775-7A73-116D37B6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56" y="1798070"/>
            <a:ext cx="10656688" cy="3436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C35B94-48FD-8901-B814-DED098BB7063}"/>
              </a:ext>
            </a:extLst>
          </p:cNvPr>
          <p:cNvSpPr txBox="1"/>
          <p:nvPr/>
        </p:nvSpPr>
        <p:spPr>
          <a:xfrm>
            <a:off x="7499743" y="5861759"/>
            <a:ext cx="392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Video about AI in Radiology at Stanford.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8E9C1-68E7-4A75-CC74-5ED9F04D92C2}"/>
              </a:ext>
            </a:extLst>
          </p:cNvPr>
          <p:cNvSpPr txBox="1"/>
          <p:nvPr/>
        </p:nvSpPr>
        <p:spPr>
          <a:xfrm>
            <a:off x="522514" y="5861759"/>
            <a:ext cx="574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Video demonstrating </a:t>
            </a:r>
            <a:r>
              <a:rPr lang="en-US" dirty="0" err="1">
                <a:hlinkClick r:id="rId5"/>
              </a:rPr>
              <a:t>Beamworks</a:t>
            </a:r>
            <a:r>
              <a:rPr lang="en-US" dirty="0">
                <a:hlinkClick r:id="rId5"/>
              </a:rPr>
              <a:t> </a:t>
            </a:r>
            <a:r>
              <a:rPr lang="en-US" dirty="0" err="1">
                <a:hlinkClick r:id="rId5"/>
              </a:rPr>
              <a:t>realtime</a:t>
            </a:r>
            <a:r>
              <a:rPr lang="en-US" dirty="0">
                <a:hlinkClick r:id="rId5"/>
              </a:rPr>
              <a:t> lesion detection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284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supervised learning model?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B7B1EB-8ABF-6334-7DDE-74C2FADB0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35" y="1567543"/>
            <a:ext cx="10120529" cy="406805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E4169E9-20B2-7560-5B47-61FDF6E2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6771"/>
            <a:ext cx="10515600" cy="7561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 equation relating input (age) to output (height)</a:t>
            </a:r>
          </a:p>
          <a:p>
            <a:r>
              <a:rPr lang="en-US" dirty="0"/>
              <a:t>Search through family of possible equations to find one that fits training data well</a:t>
            </a:r>
          </a:p>
        </p:txBody>
      </p:sp>
    </p:spTree>
    <p:extLst>
      <p:ext uri="{BB962C8B-B14F-4D97-AF65-F5344CB8AC3E}">
        <p14:creationId xmlns:p14="http://schemas.microsoft.com/office/powerpoint/2010/main" val="3502447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supervised learning model?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B7B1EB-8ABF-6334-7DDE-74C2FADB0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35" y="1567543"/>
            <a:ext cx="10120529" cy="406805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E4169E9-20B2-7560-5B47-61FDF6E2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6771"/>
            <a:ext cx="10515600" cy="7561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Deep neural networks are just a very flexible family of equations</a:t>
            </a:r>
          </a:p>
          <a:p>
            <a:r>
              <a:rPr lang="en-US" dirty="0"/>
              <a:t>Fitting deep neural networks = “Deep Learning”</a:t>
            </a:r>
          </a:p>
        </p:txBody>
      </p:sp>
    </p:spTree>
    <p:extLst>
      <p:ext uri="{BB962C8B-B14F-4D97-AF65-F5344CB8AC3E}">
        <p14:creationId xmlns:p14="http://schemas.microsoft.com/office/powerpoint/2010/main" val="314892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F998AC-97B1-4BC9-11E2-AE4F8FF2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1" y="1785257"/>
            <a:ext cx="11602211" cy="324394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194F3B6-0E3F-70BE-C783-8BF19E182C1D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binary classification problem (many outputs, two discrete classes)</a:t>
            </a:r>
          </a:p>
          <a:p>
            <a:r>
              <a:rPr lang="en-US" dirty="0"/>
              <a:t>Convolutional encoder-decoder network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9F3913-F9A0-B5DD-8D3A-BB0B087E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4" y="365125"/>
            <a:ext cx="10515600" cy="1325563"/>
          </a:xfrm>
        </p:spPr>
        <p:txBody>
          <a:bodyPr/>
          <a:lstStyle/>
          <a:p>
            <a:r>
              <a:rPr lang="en-US" dirty="0"/>
              <a:t>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2819850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3E0E3F3-B99E-C708-9FC5-BD44C16B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1" y="1785257"/>
            <a:ext cx="11602211" cy="3243943"/>
          </a:xfrm>
          <a:prstGeom prst="rect">
            <a:avLst/>
          </a:prstGeom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7E50DA2-C29E-7843-578D-26EBE2930930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multiclass classification</a:t>
            </a:r>
          </a:p>
          <a:p>
            <a:r>
              <a:rPr lang="en-US" dirty="0"/>
              <a:t>Transformer network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A8A2B3F-D410-3EC2-B600-1CEA568E8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4" y="365125"/>
            <a:ext cx="10515600" cy="1325563"/>
          </a:xfrm>
        </p:spPr>
        <p:txBody>
          <a:bodyPr/>
          <a:lstStyle/>
          <a:p>
            <a:r>
              <a:rPr lang="en-US" dirty="0"/>
              <a:t>Entity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664712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7FC50BC-F309-DCAD-1D91-C01510F01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1" y="1785257"/>
            <a:ext cx="11602211" cy="324394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08E62EC-C8EA-82AF-58F3-26BEE1300583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regression problem (many outputs, continuous)</a:t>
            </a:r>
          </a:p>
          <a:p>
            <a:r>
              <a:rPr lang="en-US" dirty="0"/>
              <a:t>Convolutional encoder-decoder network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399E2E-5E2B-B657-A9C9-0BC2E5FC4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4" y="365125"/>
            <a:ext cx="10515600" cy="1325563"/>
          </a:xfrm>
        </p:spPr>
        <p:txBody>
          <a:bodyPr/>
          <a:lstStyle/>
          <a:p>
            <a:r>
              <a:rPr lang="en-US" dirty="0"/>
              <a:t>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4098753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6247F9D-8850-7D49-33B5-72352D9E0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1" y="1785257"/>
            <a:ext cx="11602211" cy="324394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C74F02-6E95-07FB-224D-B2A48AE73BDC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regression problem (many outputs, continuous)</a:t>
            </a:r>
          </a:p>
          <a:p>
            <a:r>
              <a:rPr lang="en-US" dirty="0"/>
              <a:t>Convolutional encoder-decoder network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762B3E-8E80-2F6F-7993-0AFCC9E4F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4" y="365125"/>
            <a:ext cx="10515600" cy="1325563"/>
          </a:xfrm>
        </p:spPr>
        <p:txBody>
          <a:bodyPr/>
          <a:lstStyle/>
          <a:p>
            <a:r>
              <a:rPr lang="en-US" dirty="0"/>
              <a:t>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18126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raphic 756">
            <a:extLst>
              <a:ext uri="{FF2B5EF4-FFF2-40B4-BE49-F238E27FC236}">
                <a16:creationId xmlns:a16="http://schemas.microsoft.com/office/drawing/2014/main" id="{2C6858EF-E5E5-DFB9-21E5-56A846DD5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0481" y="130629"/>
            <a:ext cx="9871038" cy="659674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EC3941E-D7B5-9B88-BFEB-1078BC57049E}"/>
              </a:ext>
            </a:extLst>
          </p:cNvPr>
          <p:cNvSpPr/>
          <p:nvPr/>
        </p:nvSpPr>
        <p:spPr>
          <a:xfrm>
            <a:off x="2797629" y="4898571"/>
            <a:ext cx="2057400" cy="1306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Semester 1</a:t>
            </a:r>
          </a:p>
        </p:txBody>
      </p:sp>
    </p:spTree>
    <p:extLst>
      <p:ext uri="{BB962C8B-B14F-4D97-AF65-F5344CB8AC3E}">
        <p14:creationId xmlns:p14="http://schemas.microsoft.com/office/powerpoint/2010/main" val="261422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= discrete classes as output</a:t>
            </a:r>
          </a:p>
          <a:p>
            <a:r>
              <a:rPr lang="en-US" dirty="0"/>
              <a:t>Regression = continuous numbers as output</a:t>
            </a:r>
          </a:p>
          <a:p>
            <a:r>
              <a:rPr lang="en-US" dirty="0"/>
              <a:t>Two </a:t>
            </a:r>
            <a:r>
              <a:rPr lang="en-US"/>
              <a:t>class and </a:t>
            </a:r>
            <a:r>
              <a:rPr lang="en-US" dirty="0"/>
              <a:t>multiclass classification treated differently</a:t>
            </a:r>
          </a:p>
          <a:p>
            <a:r>
              <a:rPr lang="en-US" dirty="0"/>
              <a:t>Univariate = one output</a:t>
            </a:r>
          </a:p>
          <a:p>
            <a:r>
              <a:rPr lang="en-US" dirty="0"/>
              <a:t>Multivariate = more than one output</a:t>
            </a:r>
          </a:p>
        </p:txBody>
      </p:sp>
    </p:spTree>
    <p:extLst>
      <p:ext uri="{BB962C8B-B14F-4D97-AF65-F5344CB8AC3E}">
        <p14:creationId xmlns:p14="http://schemas.microsoft.com/office/powerpoint/2010/main" val="1440211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9A163B-CDA6-B4FB-1FB0-081091C79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93" y="2329075"/>
            <a:ext cx="11263057" cy="3234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E9522-DB38-5548-C00C-249816DC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1679655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01A485-2265-A626-B6BC-A31D4F33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93" y="2329075"/>
            <a:ext cx="11263057" cy="3234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E9522-DB38-5548-C00C-249816DC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3233873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E9522-DB38-5548-C00C-249816DC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generation from text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3E6FE7-6B41-D226-0F1D-8096A516A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493" y="2329075"/>
            <a:ext cx="11263057" cy="3234228"/>
          </a:xfrm>
        </p:spPr>
      </p:pic>
    </p:spTree>
    <p:extLst>
      <p:ext uri="{BB962C8B-B14F-4D97-AF65-F5344CB8AC3E}">
        <p14:creationId xmlns:p14="http://schemas.microsoft.com/office/powerpoint/2010/main" val="2653010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these examples have in common?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44016-03F3-8E24-5EBA-667BE9931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361"/>
            <a:ext cx="10515600" cy="2449287"/>
          </a:xfrm>
        </p:spPr>
        <p:txBody>
          <a:bodyPr>
            <a:normAutofit/>
          </a:bodyPr>
          <a:lstStyle/>
          <a:p>
            <a:r>
              <a:rPr lang="en-US" dirty="0"/>
              <a:t>Very complex relationship between input and output</a:t>
            </a:r>
          </a:p>
          <a:p>
            <a:r>
              <a:rPr lang="en-US" dirty="0"/>
              <a:t>Sometimes may be many possible valid answers</a:t>
            </a:r>
          </a:p>
          <a:p>
            <a:r>
              <a:rPr lang="en-US" dirty="0"/>
              <a:t>But outputs (and sometimes inputs) obey rules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111DF-9FE7-4DAD-71A1-8A69FB84AB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839" t="24270"/>
          <a:stretch/>
        </p:blipFill>
        <p:spPr>
          <a:xfrm>
            <a:off x="6302834" y="3299072"/>
            <a:ext cx="3171836" cy="2449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F02980-27C0-7DCF-3F74-D267FA77F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839" t="21892"/>
          <a:stretch/>
        </p:blipFill>
        <p:spPr>
          <a:xfrm>
            <a:off x="2275117" y="3211289"/>
            <a:ext cx="3171836" cy="25261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E8F06C-8ECC-3C41-0E20-A913D089983B}"/>
              </a:ext>
            </a:extLst>
          </p:cNvPr>
          <p:cNvSpPr txBox="1">
            <a:spLocks/>
          </p:cNvSpPr>
          <p:nvPr/>
        </p:nvSpPr>
        <p:spPr>
          <a:xfrm>
            <a:off x="1988692" y="5737479"/>
            <a:ext cx="3744685" cy="87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Language obeys grammatical rules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76CA65-4F01-8210-9B44-EA7B9B7E49B3}"/>
              </a:ext>
            </a:extLst>
          </p:cNvPr>
          <p:cNvSpPr txBox="1">
            <a:spLocks/>
          </p:cNvSpPr>
          <p:nvPr/>
        </p:nvSpPr>
        <p:spPr>
          <a:xfrm>
            <a:off x="6016409" y="5737475"/>
            <a:ext cx="3744685" cy="87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Natural images also have “rules”</a:t>
            </a:r>
          </a:p>
        </p:txBody>
      </p:sp>
    </p:spTree>
    <p:extLst>
      <p:ext uri="{BB962C8B-B14F-4D97-AF65-F5344CB8AC3E}">
        <p14:creationId xmlns:p14="http://schemas.microsoft.com/office/powerpoint/2010/main" val="3611537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44016-03F3-8E24-5EBA-667BE9931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2704"/>
            <a:ext cx="10515600" cy="4539353"/>
          </a:xfrm>
        </p:spPr>
        <p:txBody>
          <a:bodyPr>
            <a:normAutofit/>
          </a:bodyPr>
          <a:lstStyle/>
          <a:p>
            <a:r>
              <a:rPr lang="en-US" dirty="0"/>
              <a:t>Learn the “grammar” of the data from unlabeled examples</a:t>
            </a:r>
          </a:p>
          <a:p>
            <a:r>
              <a:rPr lang="en-US" dirty="0"/>
              <a:t>Can use a gargantuan amount of data to do this (as unlabeled)</a:t>
            </a:r>
          </a:p>
          <a:p>
            <a:r>
              <a:rPr lang="en-US" dirty="0"/>
              <a:t>Training text and image generation models is a two stage process:</a:t>
            </a:r>
          </a:p>
          <a:p>
            <a:pPr lvl="1"/>
            <a:r>
              <a:rPr lang="en-US" dirty="0"/>
              <a:t>1.  Unsupervised pre-training (e.g. hide parts of the data and ask the model to predict them). </a:t>
            </a:r>
          </a:p>
          <a:p>
            <a:pPr lvl="1"/>
            <a:r>
              <a:rPr lang="en-US" dirty="0"/>
              <a:t>2.  Supervised fine-tuning.  The pretrained model is trained on a smaller dataset with labels.</a:t>
            </a:r>
          </a:p>
        </p:txBody>
      </p:sp>
    </p:spTree>
    <p:extLst>
      <p:ext uri="{BB962C8B-B14F-4D97-AF65-F5344CB8AC3E}">
        <p14:creationId xmlns:p14="http://schemas.microsoft.com/office/powerpoint/2010/main" val="307947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2 classes per week (85 minutes each)</a:t>
            </a:r>
          </a:p>
          <a:p>
            <a:pPr lvl="1"/>
            <a:r>
              <a:rPr lang="en-US" dirty="0"/>
              <a:t>Each class is a combination of lecture and lab</a:t>
            </a:r>
          </a:p>
          <a:p>
            <a:pPr lvl="2"/>
            <a:r>
              <a:rPr lang="en-US" dirty="0"/>
              <a:t>Bring laptop if you can (nothing fancy, just need a browser)</a:t>
            </a:r>
          </a:p>
          <a:p>
            <a:pPr lvl="1"/>
            <a:r>
              <a:rPr lang="en-US" dirty="0"/>
              <a:t>Coursework</a:t>
            </a:r>
          </a:p>
          <a:p>
            <a:pPr lvl="2"/>
            <a:r>
              <a:rPr lang="en-US" dirty="0"/>
              <a:t>Frequent problem sets (usually </a:t>
            </a:r>
            <a:r>
              <a:rPr lang="en-US" dirty="0" err="1"/>
              <a:t>Jupyter</a:t>
            </a:r>
            <a:r>
              <a:rPr lang="en-US" dirty="0"/>
              <a:t> notebooks) and 2 projects</a:t>
            </a:r>
          </a:p>
          <a:p>
            <a:pPr lvl="1"/>
            <a:r>
              <a:rPr lang="en-US" dirty="0"/>
              <a:t>Most work will be completed in Google </a:t>
            </a:r>
            <a:r>
              <a:rPr lang="en-US" dirty="0" err="1"/>
              <a:t>Colab</a:t>
            </a:r>
            <a:endParaRPr lang="en-US" dirty="0"/>
          </a:p>
          <a:p>
            <a:pPr lvl="2"/>
            <a:r>
              <a:rPr lang="en-US" dirty="0"/>
              <a:t>You’ll need a Google account (may be able to use UWL email …)</a:t>
            </a:r>
          </a:p>
          <a:p>
            <a:pPr lvl="1"/>
            <a:r>
              <a:rPr lang="en-CA" dirty="0">
                <a:solidFill>
                  <a:srgbClr val="212529"/>
                </a:solidFill>
                <a:latin typeface="-apple-system"/>
              </a:rPr>
              <a:t>Slides, notes, and other resources in Canvas (let’s have a look)</a:t>
            </a:r>
          </a:p>
          <a:p>
            <a:pPr lvl="1"/>
            <a:r>
              <a:rPr lang="en-US" dirty="0"/>
              <a:t>Ask questions on Piazza (see Canvas), in class, or in office hours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5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Landmarks in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2012 </a:t>
            </a:r>
            <a:r>
              <a:rPr lang="en-US" dirty="0" err="1"/>
              <a:t>AlexNet</a:t>
            </a:r>
            <a:r>
              <a:rPr lang="en-US" dirty="0"/>
              <a:t> (Image classification)</a:t>
            </a:r>
          </a:p>
          <a:p>
            <a:r>
              <a:rPr lang="en-US" dirty="0"/>
              <a:t>2014 Generative adversarial networks (Image generation)</a:t>
            </a:r>
          </a:p>
          <a:p>
            <a:r>
              <a:rPr lang="en-US" dirty="0"/>
              <a:t>2016 AlphaGo</a:t>
            </a:r>
          </a:p>
          <a:p>
            <a:r>
              <a:rPr lang="en-US" dirty="0"/>
              <a:t>2017 Machine translation</a:t>
            </a:r>
          </a:p>
          <a:p>
            <a:r>
              <a:rPr lang="en-US" dirty="0"/>
              <a:t>2019- Language models (Bert, GPT3)</a:t>
            </a:r>
          </a:p>
          <a:p>
            <a:r>
              <a:rPr lang="en-US" dirty="0"/>
              <a:t>2022 Dall-E2 (Image synthesis from text prompts)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20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Turing award winners</a:t>
            </a:r>
          </a:p>
        </p:txBody>
      </p:sp>
      <p:pic>
        <p:nvPicPr>
          <p:cNvPr id="4098" name="Picture 2" descr="2018 Turing Award">
            <a:extLst>
              <a:ext uri="{FF2B5EF4-FFF2-40B4-BE49-F238E27FC236}">
                <a16:creationId xmlns:a16="http://schemas.microsoft.com/office/drawing/2014/main" id="{3AF7ABE4-91FF-10E5-280C-7E5AB6669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6672" y="1502002"/>
            <a:ext cx="7398656" cy="416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63D45-C396-AE42-1E75-CF7682B72D16}"/>
              </a:ext>
            </a:extLst>
          </p:cNvPr>
          <p:cNvSpPr txBox="1"/>
          <p:nvPr/>
        </p:nvSpPr>
        <p:spPr>
          <a:xfrm>
            <a:off x="2627085" y="5994400"/>
            <a:ext cx="669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Watch </a:t>
            </a:r>
            <a:r>
              <a:rPr lang="en-US" dirty="0">
                <a:hlinkClick r:id="rId4"/>
              </a:rPr>
              <a:t>interviews with these pioneers on </a:t>
            </a:r>
            <a:r>
              <a:rPr lang="en-US" dirty="0" err="1">
                <a:hlinkClick r:id="rId4"/>
              </a:rPr>
              <a:t>Youtube</a:t>
            </a:r>
            <a:r>
              <a:rPr lang="en-US" dirty="0">
                <a:hlinkClick r:id="rId4"/>
              </a:rPr>
              <a:t> </a:t>
            </a:r>
            <a:r>
              <a:rPr lang="en-US" dirty="0"/>
              <a:t>(about 6 minutes)</a:t>
            </a:r>
          </a:p>
        </p:txBody>
      </p:sp>
    </p:spTree>
    <p:extLst>
      <p:ext uri="{BB962C8B-B14F-4D97-AF65-F5344CB8AC3E}">
        <p14:creationId xmlns:p14="http://schemas.microsoft.com/office/powerpoint/2010/main" val="3895378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Given dataset of (</a:t>
            </a:r>
            <a:r>
              <a:rPr lang="en-US" dirty="0" err="1"/>
              <a:t>input,output</a:t>
            </a:r>
            <a:r>
              <a:rPr lang="en-US" dirty="0"/>
              <a:t>) pairs, learn patterns so new outputs can be generated for new inputs </a:t>
            </a:r>
          </a:p>
          <a:p>
            <a:r>
              <a:rPr lang="en-US" dirty="0"/>
              <a:t>Unsupervised learning</a:t>
            </a:r>
          </a:p>
          <a:p>
            <a:pPr lvl="1"/>
            <a:r>
              <a:rPr lang="en-US" dirty="0"/>
              <a:t>Generative models – learn patterns and produce new examples (GANS)</a:t>
            </a:r>
          </a:p>
          <a:p>
            <a:pPr lvl="1"/>
            <a:r>
              <a:rPr lang="en-US" dirty="0"/>
              <a:t>Autoencoders – learn patterns to reduce dimensionality of data</a:t>
            </a:r>
          </a:p>
          <a:p>
            <a:pPr lvl="1"/>
            <a:r>
              <a:rPr lang="en-US" dirty="0"/>
              <a:t>Clustering – grouping similar data together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An agent learns to make decisions to achieve some goal</a:t>
            </a:r>
          </a:p>
        </p:txBody>
      </p:sp>
    </p:spTree>
    <p:extLst>
      <p:ext uri="{BB962C8B-B14F-4D97-AF65-F5344CB8AC3E}">
        <p14:creationId xmlns:p14="http://schemas.microsoft.com/office/powerpoint/2010/main" val="419031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mapping from input to output</a:t>
            </a:r>
          </a:p>
          <a:p>
            <a:r>
              <a:rPr lang="en-US" dirty="0"/>
              <a:t>Learn this mapping from paired input/output data examples</a:t>
            </a:r>
          </a:p>
        </p:txBody>
      </p:sp>
    </p:spTree>
    <p:extLst>
      <p:ext uri="{BB962C8B-B14F-4D97-AF65-F5344CB8AC3E}">
        <p14:creationId xmlns:p14="http://schemas.microsoft.com/office/powerpoint/2010/main" val="2692734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98E501E-9BA9-D5A8-6F39-CF745D3F3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5D9178-00A1-271F-6142-6D81934C3299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Univariate regression problem (one output, real value)</a:t>
            </a:r>
          </a:p>
          <a:p>
            <a:r>
              <a:rPr lang="en-US"/>
              <a:t>Fully connected network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C09EB54-C920-DB6F-2D47-91DAECB0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/>
              <a:t>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44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793740BD-6289-692C-981C-894DDC3E5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F98C29-66DB-458A-FB2B-D979B08E0F20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regression problem (&gt;1 output, real value)</a:t>
            </a:r>
          </a:p>
          <a:p>
            <a:r>
              <a:rPr lang="en-US" dirty="0"/>
              <a:t>Graph neural network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F31F95-C44E-7F7D-2F31-4F5814D63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Graph regression</a:t>
            </a:r>
          </a:p>
        </p:txBody>
      </p:sp>
    </p:spTree>
    <p:extLst>
      <p:ext uri="{BB962C8B-B14F-4D97-AF65-F5344CB8AC3E}">
        <p14:creationId xmlns:p14="http://schemas.microsoft.com/office/powerpoint/2010/main" val="2999499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662</Words>
  <Application>Microsoft Macintosh PowerPoint</Application>
  <PresentationFormat>Widescreen</PresentationFormat>
  <Paragraphs>99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Office Theme</vt:lpstr>
      <vt:lpstr>MTH 480 – Deep Learning </vt:lpstr>
      <vt:lpstr>PowerPoint Presentation</vt:lpstr>
      <vt:lpstr>Logistics</vt:lpstr>
      <vt:lpstr>Landmarks in AI</vt:lpstr>
      <vt:lpstr>2018 Turing award winners</vt:lpstr>
      <vt:lpstr>Deep Learning</vt:lpstr>
      <vt:lpstr>Supervised learning</vt:lpstr>
      <vt:lpstr>Regression</vt:lpstr>
      <vt:lpstr>Graph regression</vt:lpstr>
      <vt:lpstr>Text classification</vt:lpstr>
      <vt:lpstr>Music genre classification</vt:lpstr>
      <vt:lpstr>Image classification</vt:lpstr>
      <vt:lpstr>My research interests:</vt:lpstr>
      <vt:lpstr>What is a supervised learning model?</vt:lpstr>
      <vt:lpstr>What is a supervised learning model?</vt:lpstr>
      <vt:lpstr>Image segmentation</vt:lpstr>
      <vt:lpstr>Entity classification</vt:lpstr>
      <vt:lpstr>Depth estimation</vt:lpstr>
      <vt:lpstr>Pose estimation</vt:lpstr>
      <vt:lpstr>Terms</vt:lpstr>
      <vt:lpstr>Translation</vt:lpstr>
      <vt:lpstr>Image captioning</vt:lpstr>
      <vt:lpstr>Image generation from text</vt:lpstr>
      <vt:lpstr>What do these examples have in common?</vt:lpstr>
      <vt:lpstr>Idea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CM20315 - Machine Learning </dc:title>
  <dc:creator>Simon Prince</dc:creator>
  <cp:lastModifiedBy>Jeff Baggett</cp:lastModifiedBy>
  <cp:revision>3</cp:revision>
  <dcterms:created xsi:type="dcterms:W3CDTF">2022-10-02T07:41:23Z</dcterms:created>
  <dcterms:modified xsi:type="dcterms:W3CDTF">2024-01-22T22:42:50Z</dcterms:modified>
</cp:coreProperties>
</file>